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1" r:id="rId18"/>
    <p:sldId id="278" r:id="rId19"/>
    <p:sldId id="279" r:id="rId20"/>
    <p:sldId id="277" r:id="rId21"/>
    <p:sldId id="276" r:id="rId22"/>
    <p:sldId id="275" r:id="rId23"/>
    <p:sldId id="265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3D86-E225-4F94-BF85-8FC90F55A554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45A92-59D1-4B7A-B1AE-B4E8B175F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3D86-E225-4F94-BF85-8FC90F55A554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45A92-59D1-4B7A-B1AE-B4E8B175F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3D86-E225-4F94-BF85-8FC90F55A554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45A92-59D1-4B7A-B1AE-B4E8B175F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3D86-E225-4F94-BF85-8FC90F55A554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45A92-59D1-4B7A-B1AE-B4E8B175F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3D86-E225-4F94-BF85-8FC90F55A554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45A92-59D1-4B7A-B1AE-B4E8B175F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3D86-E225-4F94-BF85-8FC90F55A554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45A92-59D1-4B7A-B1AE-B4E8B175F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3D86-E225-4F94-BF85-8FC90F55A554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45A92-59D1-4B7A-B1AE-B4E8B175F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3D86-E225-4F94-BF85-8FC90F55A554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45A92-59D1-4B7A-B1AE-B4E8B175F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3D86-E225-4F94-BF85-8FC90F55A554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45A92-59D1-4B7A-B1AE-B4E8B175F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3D86-E225-4F94-BF85-8FC90F55A554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45A92-59D1-4B7A-B1AE-B4E8B175F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3D86-E225-4F94-BF85-8FC90F55A554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B45A92-59D1-4B7A-B1AE-B4E8B175FD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F3D86-E225-4F94-BF85-8FC90F55A554}" type="datetimeFigureOut">
              <a:rPr lang="en-US" smtClean="0"/>
              <a:t>5/13/2010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45A92-59D1-4B7A-B1AE-B4E8B175FD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Fungus%20Eats%20Man's%20Face.flv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Protists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Eyespot</a:t>
            </a:r>
            <a:r>
              <a:rPr lang="en-US" dirty="0" smtClean="0"/>
              <a:t> – detect changes in the quantity and quality of light.</a:t>
            </a:r>
          </a:p>
          <a:p>
            <a:r>
              <a:rPr lang="en-US" dirty="0" smtClean="0"/>
              <a:t>Some protozoan sense physical and chemical changes or obstacles in their environment.</a:t>
            </a:r>
          </a:p>
          <a:p>
            <a:r>
              <a:rPr lang="en-US" b="1" dirty="0" smtClean="0"/>
              <a:t>Cyst</a:t>
            </a:r>
            <a:r>
              <a:rPr lang="en-US" dirty="0" smtClean="0"/>
              <a:t> – dormant form, hardened external covering, metabolic activity stop.  Allow them to survive harsh conditions.</a:t>
            </a:r>
          </a:p>
          <a:p>
            <a:r>
              <a:rPr lang="en-US" dirty="0" smtClean="0"/>
              <a:t>Conditions are favorable </a:t>
            </a:r>
            <a:r>
              <a:rPr lang="en-US" dirty="0" err="1" smtClean="0"/>
              <a:t>protists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emerge from cyst.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4261931"/>
            <a:ext cx="2324100" cy="2596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prokaryotes evolved 3.5 billion years ago.</a:t>
            </a:r>
          </a:p>
          <a:p>
            <a:r>
              <a:rPr lang="en-US" dirty="0" smtClean="0"/>
              <a:t>1.5 billion years ago first eukaryotic organisms evolved.</a:t>
            </a:r>
          </a:p>
          <a:p>
            <a:r>
              <a:rPr lang="en-US" dirty="0" smtClean="0"/>
              <a:t>Protozoa descended from these early eukaryotes.</a:t>
            </a:r>
          </a:p>
          <a:p>
            <a:r>
              <a:rPr lang="en-US" dirty="0" err="1" smtClean="0"/>
              <a:t>Endosymbiosis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Fungi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Objectives:</a:t>
            </a:r>
          </a:p>
          <a:p>
            <a:pPr lvl="1"/>
            <a:r>
              <a:rPr lang="en-US" dirty="0" smtClean="0"/>
              <a:t>Describe the origin and evolution of fungi</a:t>
            </a:r>
          </a:p>
          <a:p>
            <a:pPr lvl="1"/>
            <a:r>
              <a:rPr lang="en-US" dirty="0" smtClean="0"/>
              <a:t>Compare fungi with other eukaryotic organisms.</a:t>
            </a:r>
          </a:p>
          <a:p>
            <a:pPr lvl="1"/>
            <a:r>
              <a:rPr lang="en-US" dirty="0" smtClean="0"/>
              <a:t>Describe how fungi obtain nutrients.</a:t>
            </a:r>
          </a:p>
          <a:p>
            <a:pPr lvl="1"/>
            <a:r>
              <a:rPr lang="en-US" dirty="0" smtClean="0"/>
              <a:t>Distinguish between a </a:t>
            </a:r>
            <a:r>
              <a:rPr lang="en-US" dirty="0" err="1" smtClean="0"/>
              <a:t>hypha</a:t>
            </a:r>
            <a:r>
              <a:rPr lang="en-US" dirty="0" smtClean="0"/>
              <a:t> and a mycelium.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fungi are:</a:t>
            </a:r>
          </a:p>
          <a:p>
            <a:r>
              <a:rPr lang="en-US" dirty="0" smtClean="0"/>
              <a:t>Molds – tangled masses of filaments of cells.</a:t>
            </a:r>
          </a:p>
          <a:p>
            <a:endParaRPr lang="en-US" dirty="0" smtClean="0"/>
          </a:p>
          <a:p>
            <a:r>
              <a:rPr lang="en-US" dirty="0" smtClean="0"/>
              <a:t>Yeasts – unicellular organisms, circular.</a:t>
            </a:r>
          </a:p>
          <a:p>
            <a:r>
              <a:rPr lang="en-US" dirty="0" err="1" smtClean="0"/>
              <a:t>Hyphae</a:t>
            </a:r>
            <a:r>
              <a:rPr lang="en-US" dirty="0" smtClean="0"/>
              <a:t> – filaments of fungi.</a:t>
            </a:r>
          </a:p>
          <a:p>
            <a:r>
              <a:rPr lang="en-US" dirty="0" smtClean="0"/>
              <a:t>Chitin – cell walls of </a:t>
            </a:r>
            <a:r>
              <a:rPr lang="en-US" dirty="0" err="1" smtClean="0"/>
              <a:t>hyphae</a:t>
            </a:r>
            <a:r>
              <a:rPr lang="en-US" dirty="0" smtClean="0"/>
              <a:t>. (unique to fungi)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Armillaria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Lives underground</a:t>
            </a:r>
          </a:p>
          <a:p>
            <a:r>
              <a:rPr lang="en-US" dirty="0" smtClean="0"/>
              <a:t>Occupies a space of 861,000 ft2</a:t>
            </a:r>
          </a:p>
          <a:p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2971800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Ingestion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Fungi secret enzymes to break down food then absorb the digested nutrients through their cell wall.</a:t>
            </a:r>
          </a:p>
          <a:p>
            <a:r>
              <a:rPr lang="en-US" dirty="0" smtClean="0"/>
              <a:t>Most fungi are </a:t>
            </a:r>
            <a:r>
              <a:rPr lang="en-US" b="1" dirty="0" smtClean="0"/>
              <a:t>saprophytic</a:t>
            </a:r>
            <a:r>
              <a:rPr lang="en-US" dirty="0" smtClean="0"/>
              <a:t> – live on organic compounds that they absorb from dead organisms in the environment.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Fungi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US" dirty="0" smtClean="0"/>
              <a:t>Mycelium – mat of </a:t>
            </a:r>
            <a:r>
              <a:rPr lang="en-US" dirty="0" err="1" smtClean="0"/>
              <a:t>hyphae</a:t>
            </a:r>
            <a:r>
              <a:rPr lang="en-US" dirty="0" smtClean="0"/>
              <a:t> visible to the unaided eye.</a:t>
            </a:r>
          </a:p>
          <a:p>
            <a:r>
              <a:rPr lang="en-US" dirty="0" smtClean="0"/>
              <a:t>In some fungi </a:t>
            </a:r>
            <a:r>
              <a:rPr lang="en-US" dirty="0" err="1" smtClean="0"/>
              <a:t>hyphae</a:t>
            </a:r>
            <a:r>
              <a:rPr lang="en-US" dirty="0" smtClean="0"/>
              <a:t> is divided by cross section called </a:t>
            </a:r>
            <a:r>
              <a:rPr lang="en-US" b="1" dirty="0" smtClean="0"/>
              <a:t>septa</a:t>
            </a:r>
            <a:r>
              <a:rPr lang="en-US" dirty="0" smtClean="0"/>
              <a:t>. </a:t>
            </a:r>
          </a:p>
          <a:p>
            <a:r>
              <a:rPr lang="en-US" b="1" dirty="0" err="1" smtClean="0"/>
              <a:t>Coenocytic</a:t>
            </a:r>
            <a:r>
              <a:rPr lang="en-US" dirty="0" smtClean="0"/>
              <a:t> – </a:t>
            </a:r>
            <a:r>
              <a:rPr lang="en-US" dirty="0" err="1" smtClean="0"/>
              <a:t>hyphae</a:t>
            </a:r>
            <a:r>
              <a:rPr lang="en-US" dirty="0" smtClean="0"/>
              <a:t> of species that do not have septa. 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4267200"/>
            <a:ext cx="3657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4343400"/>
            <a:ext cx="3138488" cy="2362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Phyla of Fungi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 err="1" smtClean="0"/>
              <a:t>Zygomycota</a:t>
            </a:r>
            <a:r>
              <a:rPr lang="en-US" dirty="0" smtClean="0"/>
              <a:t> – </a:t>
            </a:r>
            <a:r>
              <a:rPr lang="en-US" dirty="0" err="1" smtClean="0"/>
              <a:t>coenocytic</a:t>
            </a:r>
            <a:r>
              <a:rPr lang="en-US" dirty="0" smtClean="0"/>
              <a:t> </a:t>
            </a:r>
            <a:r>
              <a:rPr lang="en-US" dirty="0" err="1" smtClean="0"/>
              <a:t>hyphae</a:t>
            </a:r>
            <a:r>
              <a:rPr lang="en-US" dirty="0" smtClean="0"/>
              <a:t>, spores.</a:t>
            </a:r>
          </a:p>
          <a:p>
            <a:pPr lvl="1"/>
            <a:r>
              <a:rPr lang="en-US" dirty="0" err="1" smtClean="0"/>
              <a:t>Penicillium</a:t>
            </a:r>
            <a:r>
              <a:rPr lang="en-US" dirty="0" smtClean="0"/>
              <a:t>, </a:t>
            </a:r>
            <a:r>
              <a:rPr lang="en-US" dirty="0" err="1" smtClean="0"/>
              <a:t>mucor</a:t>
            </a:r>
            <a:r>
              <a:rPr lang="en-US" dirty="0" smtClean="0"/>
              <a:t>, </a:t>
            </a:r>
            <a:r>
              <a:rPr lang="en-US" dirty="0" err="1" smtClean="0"/>
              <a:t>rhizopus</a:t>
            </a:r>
            <a:endParaRPr lang="en-US" dirty="0" smtClean="0"/>
          </a:p>
          <a:p>
            <a:endParaRPr lang="en-US" dirty="0"/>
          </a:p>
          <a:p>
            <a:r>
              <a:rPr lang="en-US" b="1" dirty="0" err="1" smtClean="0"/>
              <a:t>Basidiomycota</a:t>
            </a:r>
            <a:r>
              <a:rPr lang="en-US" dirty="0" smtClean="0"/>
              <a:t> – </a:t>
            </a:r>
            <a:r>
              <a:rPr lang="en-US" dirty="0" err="1" smtClean="0"/>
              <a:t>septate</a:t>
            </a:r>
            <a:r>
              <a:rPr lang="en-US" dirty="0" smtClean="0"/>
              <a:t> </a:t>
            </a:r>
            <a:r>
              <a:rPr lang="en-US" dirty="0" err="1" smtClean="0"/>
              <a:t>hyphae</a:t>
            </a:r>
            <a:r>
              <a:rPr lang="en-US" dirty="0" smtClean="0"/>
              <a:t>, reproduce sexually.</a:t>
            </a:r>
          </a:p>
          <a:p>
            <a:pPr lvl="1"/>
            <a:r>
              <a:rPr lang="en-US" dirty="0" err="1" smtClean="0"/>
              <a:t>Puccinia</a:t>
            </a:r>
            <a:r>
              <a:rPr lang="en-US" dirty="0" smtClean="0"/>
              <a:t>, </a:t>
            </a:r>
            <a:r>
              <a:rPr lang="en-US" dirty="0" err="1" smtClean="0"/>
              <a:t>ustilago</a:t>
            </a:r>
            <a:r>
              <a:rPr lang="en-US" dirty="0" smtClean="0"/>
              <a:t> (mushrooms)</a:t>
            </a:r>
          </a:p>
          <a:p>
            <a:endParaRPr lang="en-US" dirty="0"/>
          </a:p>
          <a:p>
            <a:r>
              <a:rPr lang="en-US" b="1" dirty="0" err="1" smtClean="0"/>
              <a:t>Ascomycota</a:t>
            </a:r>
            <a:r>
              <a:rPr lang="en-US" dirty="0" smtClean="0"/>
              <a:t> – </a:t>
            </a:r>
            <a:r>
              <a:rPr lang="en-US" dirty="0" err="1" smtClean="0"/>
              <a:t>septate</a:t>
            </a:r>
            <a:r>
              <a:rPr lang="en-US" dirty="0" smtClean="0"/>
              <a:t> or unicellular </a:t>
            </a:r>
            <a:r>
              <a:rPr lang="en-US" dirty="0" err="1" smtClean="0"/>
              <a:t>hyphae</a:t>
            </a:r>
            <a:r>
              <a:rPr lang="en-US" dirty="0" smtClean="0"/>
              <a:t>, budding, spores</a:t>
            </a:r>
          </a:p>
          <a:p>
            <a:pPr lvl="1"/>
            <a:r>
              <a:rPr lang="en-US" dirty="0" smtClean="0"/>
              <a:t>Yeast, morel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9"/>
          <p:cNvSpPr>
            <a:spLocks noChangeArrowheads="1"/>
          </p:cNvSpPr>
          <p:nvPr/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rgbClr val="CC3300">
              <a:alpha val="54901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Molds 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-fuzzy growth, spore-producing.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-the </a:t>
            </a:r>
            <a:r>
              <a:rPr lang="en-US" sz="2800" dirty="0" err="1" smtClean="0"/>
              <a:t>hyphae</a:t>
            </a:r>
            <a:r>
              <a:rPr lang="en-US" sz="2800" dirty="0" smtClean="0"/>
              <a:t> of molds grow into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the food, digesting it as they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grow.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Ex.) athlete’s foot, used in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making cheese, bread mold,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err="1" smtClean="0"/>
              <a:t>dutch</a:t>
            </a:r>
            <a:r>
              <a:rPr lang="en-US" sz="2800" dirty="0" smtClean="0"/>
              <a:t> elm disease, penicillin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(antibiotic fights bacteria),</a:t>
            </a:r>
          </a:p>
        </p:txBody>
      </p:sp>
      <p:pic>
        <p:nvPicPr>
          <p:cNvPr id="2355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38800" y="1066800"/>
            <a:ext cx="2971800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3898900"/>
            <a:ext cx="3124200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Rectangle 8"/>
          <p:cNvSpPr>
            <a:spLocks noChangeArrowheads="1"/>
          </p:cNvSpPr>
          <p:nvPr/>
        </p:nvSpPr>
        <p:spPr bwMode="auto">
          <a:xfrm>
            <a:off x="8763000" y="6400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18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8" name="Rectangle 10"/>
          <p:cNvSpPr>
            <a:spLocks noChangeArrowheads="1"/>
          </p:cNvSpPr>
          <p:nvPr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rgbClr val="008000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2530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Mushrooms 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Cap – where the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spores are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contained.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Stalk – where the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cap grows from.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1676400"/>
            <a:ext cx="4495800" cy="391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8534400" y="61722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17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Protozoa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 independently</a:t>
            </a:r>
          </a:p>
          <a:p>
            <a:r>
              <a:rPr lang="en-US" b="1" dirty="0" smtClean="0"/>
              <a:t>Heterotrophic</a:t>
            </a:r>
            <a:r>
              <a:rPr lang="en-US" dirty="0" smtClean="0"/>
              <a:t> – obtain nutrients by ingesting small molecules or cells.</a:t>
            </a:r>
          </a:p>
          <a:p>
            <a:r>
              <a:rPr lang="en-US" b="1" dirty="0" smtClean="0"/>
              <a:t>Food</a:t>
            </a:r>
            <a:r>
              <a:rPr lang="en-US" dirty="0" smtClean="0"/>
              <a:t> </a:t>
            </a:r>
            <a:r>
              <a:rPr lang="en-US" b="1" dirty="0" smtClean="0"/>
              <a:t>vacuoles</a:t>
            </a:r>
            <a:r>
              <a:rPr lang="en-US" dirty="0" smtClean="0"/>
              <a:t> – where food is broken down in.</a:t>
            </a:r>
          </a:p>
          <a:p>
            <a:r>
              <a:rPr lang="en-US" b="1" dirty="0" smtClean="0"/>
              <a:t>Zooplankton</a:t>
            </a:r>
            <a:r>
              <a:rPr lang="en-US" dirty="0" smtClean="0"/>
              <a:t> – organisms that are the primary source in aquatic ecosystems.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8"/>
          <p:cNvSpPr>
            <a:spLocks noChangeArrowheads="1"/>
          </p:cNvSpPr>
          <p:nvPr/>
        </p:nvSpPr>
        <p:spPr bwMode="auto">
          <a:xfrm>
            <a:off x="0" y="0"/>
            <a:ext cx="9144000" cy="1219200"/>
          </a:xfrm>
          <a:prstGeom prst="rect">
            <a:avLst/>
          </a:prstGeom>
          <a:solidFill>
            <a:srgbClr val="33CC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8229600" cy="1143000"/>
          </a:xfrm>
        </p:spPr>
        <p:txBody>
          <a:bodyPr/>
          <a:lstStyle/>
          <a:p>
            <a:pPr algn="l" eaLnBrk="1" hangingPunct="1"/>
            <a:r>
              <a:rPr lang="en-US" dirty="0" smtClean="0"/>
              <a:t>Yeasts, Truffles 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2296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-"/>
            </a:pPr>
            <a:endParaRPr lang="en-US" sz="2800" smtClean="0"/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US" sz="2800" smtClean="0"/>
              <a:t>Single-celled fungi.</a:t>
            </a:r>
          </a:p>
          <a:p>
            <a:pPr eaLnBrk="1" hangingPunct="1">
              <a:lnSpc>
                <a:spcPct val="90000"/>
              </a:lnSpc>
              <a:buFontTx/>
              <a:buChar char="-"/>
            </a:pPr>
            <a:endParaRPr lang="en-US" sz="2800" smtClean="0"/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US" sz="2800" smtClean="0"/>
              <a:t>Grows on: sap of plants,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   animal tissues, shower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   curtains, human skin.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smtClean="0"/>
          </a:p>
          <a:p>
            <a:pPr eaLnBrk="1" hangingPunct="1">
              <a:lnSpc>
                <a:spcPct val="90000"/>
              </a:lnSpc>
              <a:buFontTx/>
              <a:buChar char="-"/>
            </a:pPr>
            <a:r>
              <a:rPr lang="en-US" sz="2800" smtClean="0"/>
              <a:t>Used in food: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   bread, beer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800" smtClean="0"/>
              <a:t>- Reproduces by budding.</a:t>
            </a:r>
          </a:p>
        </p:txBody>
      </p:sp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3962400"/>
            <a:ext cx="3429000" cy="254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0" y="1371600"/>
            <a:ext cx="2971800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8763000" y="6400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19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Fungi as a Food</a:t>
            </a:r>
          </a:p>
        </p:txBody>
      </p:sp>
      <p:sp>
        <p:nvSpPr>
          <p:cNvPr id="2662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Truffles</a:t>
            </a:r>
          </a:p>
          <a:p>
            <a:r>
              <a:rPr lang="en-US" dirty="0" smtClean="0"/>
              <a:t>Very expensive</a:t>
            </a:r>
            <a:r>
              <a:rPr lang="en-US" dirty="0" smtClean="0"/>
              <a:t>.</a:t>
            </a:r>
            <a:endParaRPr lang="en-US" dirty="0" smtClean="0"/>
          </a:p>
        </p:txBody>
      </p:sp>
      <p:pic>
        <p:nvPicPr>
          <p:cNvPr id="26628" name="Picture 2" descr="http://www.seattlepi.com/dayart/20071111/450truffles10_truff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4254500"/>
            <a:ext cx="350520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4" descr="http://www.thedailyv.com/wp-content/uploads/2009/07/TruffleP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1219200"/>
            <a:ext cx="4448175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 action="ppaction://hlinkfile"/>
              </a:rPr>
              <a:t>Fungus in man’s face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Homework: worksheet</a:t>
            </a:r>
          </a:p>
          <a:p>
            <a:endParaRPr lang="en-US" dirty="0"/>
          </a:p>
          <a:p>
            <a:r>
              <a:rPr lang="en-US" dirty="0" smtClean="0"/>
              <a:t>Bonus: bring in pond water, </a:t>
            </a:r>
            <a:r>
              <a:rPr lang="en-US" dirty="0" err="1" smtClean="0"/>
              <a:t>carageenan</a:t>
            </a:r>
            <a:r>
              <a:rPr lang="en-US" dirty="0" smtClean="0"/>
              <a:t> label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562600" cy="4525963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Binary</a:t>
            </a:r>
            <a:r>
              <a:rPr lang="en-US" dirty="0" smtClean="0"/>
              <a:t> </a:t>
            </a:r>
            <a:r>
              <a:rPr lang="en-US" b="1" dirty="0" smtClean="0"/>
              <a:t>fission</a:t>
            </a:r>
            <a:r>
              <a:rPr lang="en-US" dirty="0" smtClean="0"/>
              <a:t> – division into two identical individuals.</a:t>
            </a:r>
          </a:p>
          <a:p>
            <a:r>
              <a:rPr lang="en-US" b="1" dirty="0" smtClean="0"/>
              <a:t>Multiple</a:t>
            </a:r>
            <a:r>
              <a:rPr lang="en-US" dirty="0" smtClean="0"/>
              <a:t> </a:t>
            </a:r>
            <a:r>
              <a:rPr lang="en-US" b="1" dirty="0" smtClean="0"/>
              <a:t>fission</a:t>
            </a:r>
            <a:r>
              <a:rPr lang="en-US" dirty="0" smtClean="0"/>
              <a:t> – division into more than two identical individuals.</a:t>
            </a:r>
          </a:p>
          <a:p>
            <a:r>
              <a:rPr lang="en-US" b="1" dirty="0" smtClean="0"/>
              <a:t>Conjugation</a:t>
            </a:r>
            <a:r>
              <a:rPr lang="en-US" dirty="0" smtClean="0"/>
              <a:t> – sexual reproduction, protozoa pair and exchange genetic material.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60819" y="1371600"/>
            <a:ext cx="3083181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u="sng" dirty="0" smtClean="0"/>
              <a:t>Four Phyla:</a:t>
            </a:r>
          </a:p>
          <a:p>
            <a:r>
              <a:rPr lang="en-US" b="1" dirty="0" err="1" smtClean="0"/>
              <a:t>Sarcodina</a:t>
            </a:r>
            <a:r>
              <a:rPr lang="en-US" dirty="0" smtClean="0"/>
              <a:t> – pseudopodia</a:t>
            </a:r>
          </a:p>
          <a:p>
            <a:pPr lvl="1"/>
            <a:r>
              <a:rPr lang="en-US" dirty="0" smtClean="0"/>
              <a:t>Amoeba, </a:t>
            </a:r>
            <a:r>
              <a:rPr lang="en-US" dirty="0" err="1" smtClean="0"/>
              <a:t>radiolaria</a:t>
            </a:r>
            <a:r>
              <a:rPr lang="en-US" dirty="0" smtClean="0"/>
              <a:t>, </a:t>
            </a:r>
            <a:r>
              <a:rPr lang="en-US" dirty="0" err="1" smtClean="0"/>
              <a:t>naegleria</a:t>
            </a:r>
            <a:endParaRPr lang="en-US" dirty="0" smtClean="0"/>
          </a:p>
          <a:p>
            <a:r>
              <a:rPr lang="en-US" b="1" dirty="0" err="1" smtClean="0"/>
              <a:t>Ciliophora</a:t>
            </a:r>
            <a:r>
              <a:rPr lang="en-US" dirty="0" smtClean="0"/>
              <a:t> – cilia</a:t>
            </a:r>
          </a:p>
          <a:p>
            <a:pPr lvl="1"/>
            <a:r>
              <a:rPr lang="en-US" dirty="0" smtClean="0"/>
              <a:t>Paramecium, </a:t>
            </a:r>
            <a:r>
              <a:rPr lang="en-US" dirty="0" err="1" smtClean="0"/>
              <a:t>tetrahymena</a:t>
            </a:r>
            <a:r>
              <a:rPr lang="en-US" dirty="0" smtClean="0"/>
              <a:t>, </a:t>
            </a:r>
            <a:r>
              <a:rPr lang="en-US" dirty="0" err="1" smtClean="0"/>
              <a:t>blantidium</a:t>
            </a:r>
            <a:endParaRPr lang="en-US" dirty="0" smtClean="0"/>
          </a:p>
          <a:p>
            <a:r>
              <a:rPr lang="en-US" b="1" dirty="0" err="1" smtClean="0"/>
              <a:t>Zoomastigina</a:t>
            </a:r>
            <a:r>
              <a:rPr lang="en-US" dirty="0" smtClean="0"/>
              <a:t> – flagella</a:t>
            </a:r>
          </a:p>
          <a:p>
            <a:pPr lvl="1"/>
            <a:r>
              <a:rPr lang="en-US" dirty="0" err="1" smtClean="0"/>
              <a:t>Giardia</a:t>
            </a:r>
            <a:r>
              <a:rPr lang="en-US" dirty="0" smtClean="0"/>
              <a:t>, </a:t>
            </a:r>
            <a:r>
              <a:rPr lang="en-US" dirty="0" err="1" smtClean="0"/>
              <a:t>trypanosoma</a:t>
            </a:r>
            <a:r>
              <a:rPr lang="en-US" dirty="0" smtClean="0"/>
              <a:t>, </a:t>
            </a:r>
            <a:r>
              <a:rPr lang="en-US" dirty="0" err="1" smtClean="0"/>
              <a:t>leishmania</a:t>
            </a:r>
            <a:r>
              <a:rPr lang="en-US" dirty="0" smtClean="0"/>
              <a:t>, </a:t>
            </a:r>
            <a:r>
              <a:rPr lang="en-US" dirty="0" err="1" smtClean="0"/>
              <a:t>trichonympha</a:t>
            </a:r>
            <a:endParaRPr lang="en-US" dirty="0" smtClean="0"/>
          </a:p>
          <a:p>
            <a:r>
              <a:rPr lang="en-US" b="1" dirty="0" err="1" smtClean="0"/>
              <a:t>Sporozoa</a:t>
            </a:r>
            <a:r>
              <a:rPr lang="en-US" dirty="0" smtClean="0"/>
              <a:t> – no locomotion, some parasitic</a:t>
            </a:r>
          </a:p>
          <a:p>
            <a:pPr lvl="1"/>
            <a:r>
              <a:rPr lang="en-US" dirty="0" smtClean="0"/>
              <a:t>Plasmodium, </a:t>
            </a:r>
            <a:r>
              <a:rPr lang="en-US" dirty="0" err="1" smtClean="0"/>
              <a:t>toxoplasma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Tetrahymena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1514475"/>
            <a:ext cx="3369183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Plasmodium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52625" y="1490663"/>
            <a:ext cx="523875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Trichonympha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590675"/>
            <a:ext cx="3810000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Naegleria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738975"/>
            <a:ext cx="5943600" cy="3877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Giardia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447800"/>
            <a:ext cx="3771718" cy="517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519</Words>
  <Application>Microsoft Office PowerPoint</Application>
  <PresentationFormat>On-screen Show (4:3)</PresentationFormat>
  <Paragraphs>108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Protists</vt:lpstr>
      <vt:lpstr>Protozoa</vt:lpstr>
      <vt:lpstr>Reproduction</vt:lpstr>
      <vt:lpstr>Classification</vt:lpstr>
      <vt:lpstr>Tetrahymena</vt:lpstr>
      <vt:lpstr>Plasmodium</vt:lpstr>
      <vt:lpstr>Trichonympha</vt:lpstr>
      <vt:lpstr>Naegleria</vt:lpstr>
      <vt:lpstr>Giardia</vt:lpstr>
      <vt:lpstr>Adaptations</vt:lpstr>
      <vt:lpstr>Evolution</vt:lpstr>
      <vt:lpstr>Fungi</vt:lpstr>
      <vt:lpstr>Characteristics</vt:lpstr>
      <vt:lpstr>Armillaria</vt:lpstr>
      <vt:lpstr>Ingestion</vt:lpstr>
      <vt:lpstr>Structure of Fungi</vt:lpstr>
      <vt:lpstr>Three Phyla of Fungi</vt:lpstr>
      <vt:lpstr>Molds </vt:lpstr>
      <vt:lpstr>Mushrooms </vt:lpstr>
      <vt:lpstr>Yeasts, Truffles </vt:lpstr>
      <vt:lpstr>Fungi as a Food</vt:lpstr>
      <vt:lpstr>Slide 22</vt:lpstr>
      <vt:lpstr>Slide 23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Protists</dc:title>
  <dc:creator>Student</dc:creator>
  <cp:lastModifiedBy>Student</cp:lastModifiedBy>
  <cp:revision>3</cp:revision>
  <dcterms:created xsi:type="dcterms:W3CDTF">2010-05-13T12:46:39Z</dcterms:created>
  <dcterms:modified xsi:type="dcterms:W3CDTF">2010-05-13T13:25:54Z</dcterms:modified>
</cp:coreProperties>
</file>